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64" r:id="rId12"/>
    <p:sldId id="269" r:id="rId13"/>
    <p:sldId id="270" r:id="rId14"/>
    <p:sldId id="268" r:id="rId15"/>
    <p:sldId id="266" r:id="rId16"/>
  </p:sldIdLst>
  <p:sldSz cx="9144000" cy="5143500" type="screen16x9"/>
  <p:notesSz cx="6858000" cy="9144000"/>
  <p:embeddedFontLs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A5135BC3-A835-11A7-7374-22D745F7C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aa2c1b4fd_0_30:notes">
            <a:extLst>
              <a:ext uri="{FF2B5EF4-FFF2-40B4-BE49-F238E27FC236}">
                <a16:creationId xmlns:a16="http://schemas.microsoft.com/office/drawing/2014/main" id="{9A03EC34-42E5-5AAE-9D2C-06100992C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aa2c1b4fd_0_30:notes">
            <a:extLst>
              <a:ext uri="{FF2B5EF4-FFF2-40B4-BE49-F238E27FC236}">
                <a16:creationId xmlns:a16="http://schemas.microsoft.com/office/drawing/2014/main" id="{4B3E1791-C000-E773-FB1D-E4BBD56AB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153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aa2c1b4f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aa2c1b4f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AA7CEB99-5A2C-D2AE-A357-CC4D59713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aa2c1b4fd_0_65:notes">
            <a:extLst>
              <a:ext uri="{FF2B5EF4-FFF2-40B4-BE49-F238E27FC236}">
                <a16:creationId xmlns:a16="http://schemas.microsoft.com/office/drawing/2014/main" id="{5043B41F-1B79-703F-E708-D2E503388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aa2c1b4fd_0_65:notes">
            <a:extLst>
              <a:ext uri="{FF2B5EF4-FFF2-40B4-BE49-F238E27FC236}">
                <a16:creationId xmlns:a16="http://schemas.microsoft.com/office/drawing/2014/main" id="{A50BCE5A-53BE-1955-6B3D-67173E8F4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44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216FB492-4BEE-23BA-C9CB-0B7DB927D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aa2c1b4fd_0_65:notes">
            <a:extLst>
              <a:ext uri="{FF2B5EF4-FFF2-40B4-BE49-F238E27FC236}">
                <a16:creationId xmlns:a16="http://schemas.microsoft.com/office/drawing/2014/main" id="{4E3F3C9E-94DC-04FF-0A4C-89A9070E3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aa2c1b4fd_0_65:notes">
            <a:extLst>
              <a:ext uri="{FF2B5EF4-FFF2-40B4-BE49-F238E27FC236}">
                <a16:creationId xmlns:a16="http://schemas.microsoft.com/office/drawing/2014/main" id="{AE906104-6ECC-5C9C-B195-7B9A7FE51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703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0135FE4A-95D6-F99E-0D8E-1F654649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aa2c1b4fd_0_65:notes">
            <a:extLst>
              <a:ext uri="{FF2B5EF4-FFF2-40B4-BE49-F238E27FC236}">
                <a16:creationId xmlns:a16="http://schemas.microsoft.com/office/drawing/2014/main" id="{D86C94E2-8C4C-5DB3-E5FC-B83D3ABD2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aa2c1b4fd_0_65:notes">
            <a:extLst>
              <a:ext uri="{FF2B5EF4-FFF2-40B4-BE49-F238E27FC236}">
                <a16:creationId xmlns:a16="http://schemas.microsoft.com/office/drawing/2014/main" id="{AF6F8DAA-D572-7E56-0FEF-E5DCBD021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61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aa2c1b4f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aa2c1b4f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aa2c1b4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aa2c1b4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aa2c1b4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aa2c1b4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aa2c1b4f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aa2c1b4f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Desarrollar un aplicación móvil multiplataforma que no permita registrar y gestionar, la asistencia de los trabajadores mediante la: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Geolocalización.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Reconocimiento facial.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esta manera se facilita el control de horarios y la generación de los reportes para la organización.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aa2c1b4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aa2c1b4f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f01c784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f01c784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funcionales: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Rendimiento:</a:t>
            </a:r>
            <a:r>
              <a:rPr lang="es">
                <a:solidFill>
                  <a:schemeClr val="dk1"/>
                </a:solidFill>
              </a:rPr>
              <a:t> Respuesta de acciones en menos de 3 segundos.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Disponibilidad:</a:t>
            </a:r>
            <a:r>
              <a:rPr lang="es">
                <a:solidFill>
                  <a:schemeClr val="dk1"/>
                </a:solidFill>
              </a:rPr>
              <a:t> Backend siempre operativo.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Escalabilidad:</a:t>
            </a:r>
            <a:r>
              <a:rPr lang="es">
                <a:solidFill>
                  <a:schemeClr val="dk1"/>
                </a:solidFill>
              </a:rPr>
              <a:t> Soporte a más usuarios en horas punta.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Confiabilidad:</a:t>
            </a:r>
            <a:r>
              <a:rPr lang="es">
                <a:solidFill>
                  <a:schemeClr val="dk1"/>
                </a:solidFill>
              </a:rPr>
              <a:t> Procesos de marcaje consistentes.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Consumo:</a:t>
            </a:r>
            <a:r>
              <a:rPr lang="es">
                <a:solidFill>
                  <a:schemeClr val="dk1"/>
                </a:solidFill>
              </a:rPr>
              <a:t> Bajo uso de batería en dispositivos móviles.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Precisión geográfica:</a:t>
            </a:r>
            <a:r>
              <a:rPr lang="es">
                <a:solidFill>
                  <a:schemeClr val="dk1"/>
                </a:solidFill>
              </a:rPr>
              <a:t> Validación por geocerca.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Exactitud biométrica:</a:t>
            </a:r>
            <a:r>
              <a:rPr lang="es">
                <a:solidFill>
                  <a:schemeClr val="dk1"/>
                </a:solidFill>
              </a:rPr>
              <a:t> Reconocimiento facial confiable.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Seguridad y privacidad:</a:t>
            </a:r>
            <a:r>
              <a:rPr lang="es">
                <a:solidFill>
                  <a:schemeClr val="dk1"/>
                </a:solidFill>
              </a:rPr>
              <a:t> Control de acceso, cifrado y protección de datos biométricos.</a:t>
            </a:r>
            <a:br>
              <a:rPr lang="es">
                <a:solidFill>
                  <a:schemeClr val="dk1"/>
                </a:solidFill>
              </a:rPr>
            </a:br>
            <a:r>
              <a:rPr lang="es" b="1">
                <a:solidFill>
                  <a:schemeClr val="dk1"/>
                </a:solidFill>
              </a:rPr>
              <a:t>Integridad:</a:t>
            </a:r>
            <a:r>
              <a:rPr lang="es">
                <a:solidFill>
                  <a:schemeClr val="dk1"/>
                </a:solidFill>
              </a:rPr>
              <a:t> Consistencia en registros y horarios.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Usabilidad y accesibilidad:</a:t>
            </a:r>
            <a:r>
              <a:rPr lang="es">
                <a:solidFill>
                  <a:schemeClr val="dk1"/>
                </a:solidFill>
              </a:rPr>
              <a:t> Interfaz simple, curva de aprendizaje baja, buenas prácticas de accesibilidad.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Portabilidad:</a:t>
            </a:r>
            <a:r>
              <a:rPr lang="es">
                <a:solidFill>
                  <a:schemeClr val="dk1"/>
                </a:solidFill>
              </a:rPr>
              <a:t> Soporte multiplataforma.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Mantenibilidad:</a:t>
            </a:r>
            <a:r>
              <a:rPr lang="es">
                <a:solidFill>
                  <a:schemeClr val="dk1"/>
                </a:solidFill>
              </a:rPr>
              <a:t> Código de calidad y pruebas.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</a:rPr>
              <a:t>Monitoreo y respaldo:</a:t>
            </a:r>
            <a:r>
              <a:rPr lang="es">
                <a:solidFill>
                  <a:schemeClr val="dk1"/>
                </a:solidFill>
              </a:rPr>
              <a:t> Alertas, backups y recuperación ante fallos.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aa2c1b4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aa2c1b4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aa2c1b4f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aa2c1b4f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E07DCE0D-5C41-DAB5-B075-96C24C1B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aa2c1b4fd_0_30:notes">
            <a:extLst>
              <a:ext uri="{FF2B5EF4-FFF2-40B4-BE49-F238E27FC236}">
                <a16:creationId xmlns:a16="http://schemas.microsoft.com/office/drawing/2014/main" id="{F75BE70C-434E-A747-6E57-4ACABA468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aa2c1b4fd_0_30:notes">
            <a:extLst>
              <a:ext uri="{FF2B5EF4-FFF2-40B4-BE49-F238E27FC236}">
                <a16:creationId xmlns:a16="http://schemas.microsoft.com/office/drawing/2014/main" id="{558D6CC4-8037-7FD1-FEB2-7E41FDB48F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98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870428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 móvil</a:t>
            </a:r>
            <a:endParaRPr/>
          </a:p>
        </p:txBody>
      </p:sp>
      <p:pic>
        <p:nvPicPr>
          <p:cNvPr id="63" name="Google Shape;63;p13" title="TuTurno Logo A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563" y="1143153"/>
            <a:ext cx="3266872" cy="3266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31397177-C55A-0BFB-19B5-9AEF69758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>
            <a:extLst>
              <a:ext uri="{FF2B5EF4-FFF2-40B4-BE49-F238E27FC236}">
                <a16:creationId xmlns:a16="http://schemas.microsoft.com/office/drawing/2014/main" id="{10217589-3FEC-5C54-CB81-B2E0C181E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Modelo de datos</a:t>
            </a:r>
            <a:endParaRPr b="1" dirty="0"/>
          </a:p>
        </p:txBody>
      </p:sp>
      <p:pic>
        <p:nvPicPr>
          <p:cNvPr id="161" name="Google Shape;161;p20" title="TuTurno Logo App.png">
            <a:extLst>
              <a:ext uri="{FF2B5EF4-FFF2-40B4-BE49-F238E27FC236}">
                <a16:creationId xmlns:a16="http://schemas.microsoft.com/office/drawing/2014/main" id="{3C3F543F-EB2C-3D2C-0DB5-0A47247CE4EC}"/>
              </a:ext>
            </a:extLst>
          </p:cNvPr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A1EBD6C1-EA06-9CF2-0C10-11E77DEC8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484" y="1142980"/>
            <a:ext cx="3937031" cy="36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6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Tecnologías y herramientas</a:t>
            </a:r>
            <a:endParaRPr b="1"/>
          </a:p>
        </p:txBody>
      </p:sp>
      <p:pic>
        <p:nvPicPr>
          <p:cNvPr id="168" name="Google Shape;168;p21" title="TuTurno Logo App.png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00" y="2571750"/>
            <a:ext cx="16954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 title="Sin_título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147" y="1377872"/>
            <a:ext cx="2686045" cy="10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 title="Sin_título-removebg-preview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8" y="1329048"/>
            <a:ext cx="2841906" cy="10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 title="Sin_título-1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272" y="2669397"/>
            <a:ext cx="1904275" cy="12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0000" y="1442750"/>
            <a:ext cx="1770650" cy="9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6872" y="2818384"/>
            <a:ext cx="1971525" cy="12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D1073EC0-CB98-0911-BCC0-11910C185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>
            <a:extLst>
              <a:ext uri="{FF2B5EF4-FFF2-40B4-BE49-F238E27FC236}">
                <a16:creationId xmlns:a16="http://schemas.microsoft.com/office/drawing/2014/main" id="{02D9746E-AC60-1FA9-C02E-16416907A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628" y="327300"/>
            <a:ext cx="5613843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300" dirty="0" err="1"/>
              <a:t>TuTurno</a:t>
            </a:r>
            <a:r>
              <a:rPr lang="es-CL" sz="6300" dirty="0"/>
              <a:t> </a:t>
            </a:r>
            <a:r>
              <a:rPr lang="es-CL" sz="6300" dirty="0" err="1"/>
              <a:t>Movil</a:t>
            </a:r>
            <a:r>
              <a:rPr lang="es-CL" sz="6300" dirty="0"/>
              <a:t> </a:t>
            </a:r>
            <a:r>
              <a:rPr lang="es-CL" sz="2000" dirty="0"/>
              <a:t>(verificación ubicación)</a:t>
            </a:r>
            <a:endParaRPr lang="es-CL" sz="6300" dirty="0"/>
          </a:p>
        </p:txBody>
      </p:sp>
      <p:pic>
        <p:nvPicPr>
          <p:cNvPr id="180" name="Google Shape;180;p22" title="TuTurno Logo App.png">
            <a:extLst>
              <a:ext uri="{FF2B5EF4-FFF2-40B4-BE49-F238E27FC236}">
                <a16:creationId xmlns:a16="http://schemas.microsoft.com/office/drawing/2014/main" id="{A4BA9AC8-4044-A21B-3E39-020CEC1F31AD}"/>
              </a:ext>
            </a:extLst>
          </p:cNvPr>
          <p:cNvPicPr preferRelativeResize="0"/>
          <p:nvPr/>
        </p:nvPicPr>
        <p:blipFill>
          <a:blip r:embed="rId5">
            <a:alphaModFix amt="16000"/>
          </a:blip>
          <a:stretch>
            <a:fillRect/>
          </a:stretch>
        </p:blipFill>
        <p:spPr>
          <a:xfrm>
            <a:off x="2000249" y="-1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erificacion de Ubicacion ">
            <a:hlinkClick r:id="" action="ppaction://media"/>
            <a:extLst>
              <a:ext uri="{FF2B5EF4-FFF2-40B4-BE49-F238E27FC236}">
                <a16:creationId xmlns:a16="http://schemas.microsoft.com/office/drawing/2014/main" id="{B55DCCF3-2057-1C85-6929-DA0DD2D689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3173" y="1072230"/>
            <a:ext cx="8097651" cy="38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7CC18237-DD2F-22C0-15D4-FF66DBE0E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>
            <a:extLst>
              <a:ext uri="{FF2B5EF4-FFF2-40B4-BE49-F238E27FC236}">
                <a16:creationId xmlns:a16="http://schemas.microsoft.com/office/drawing/2014/main" id="{052D9BAE-92F7-F14C-7D4F-58BE95AE08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628" y="327300"/>
            <a:ext cx="4433972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300" dirty="0"/>
              <a:t>TuTurno Movil </a:t>
            </a:r>
            <a:r>
              <a:rPr lang="es" sz="2000" dirty="0"/>
              <a:t>(demo)</a:t>
            </a:r>
            <a:endParaRPr sz="6300" dirty="0"/>
          </a:p>
        </p:txBody>
      </p:sp>
      <p:pic>
        <p:nvPicPr>
          <p:cNvPr id="180" name="Google Shape;180;p22" title="TuTurno Logo App.png">
            <a:extLst>
              <a:ext uri="{FF2B5EF4-FFF2-40B4-BE49-F238E27FC236}">
                <a16:creationId xmlns:a16="http://schemas.microsoft.com/office/drawing/2014/main" id="{CA91C3C5-4401-E667-8180-51546172DE13}"/>
              </a:ext>
            </a:extLst>
          </p:cNvPr>
          <p:cNvPicPr preferRelativeResize="0"/>
          <p:nvPr/>
        </p:nvPicPr>
        <p:blipFill>
          <a:blip r:embed="rId5">
            <a:alphaModFix amt="16000"/>
          </a:blip>
          <a:stretch>
            <a:fillRect/>
          </a:stretch>
        </p:blipFill>
        <p:spPr>
          <a:xfrm>
            <a:off x="2000249" y="-1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FFCEB5A9-B0A5-BE32-03DB-82F26E6D00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67920" y="966870"/>
            <a:ext cx="1789516" cy="39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4B629559-F0EA-709D-D713-F58DA346E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>
            <a:extLst>
              <a:ext uri="{FF2B5EF4-FFF2-40B4-BE49-F238E27FC236}">
                <a16:creationId xmlns:a16="http://schemas.microsoft.com/office/drawing/2014/main" id="{F18119BB-94B3-CB4C-CFAF-68B86CCF1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7000" y="2156100"/>
            <a:ext cx="28500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300"/>
              <a:t>Conclusión</a:t>
            </a:r>
            <a:endParaRPr sz="6300"/>
          </a:p>
        </p:txBody>
      </p:sp>
      <p:pic>
        <p:nvPicPr>
          <p:cNvPr id="180" name="Google Shape;180;p22" title="TuTurno Logo App.png">
            <a:extLst>
              <a:ext uri="{FF2B5EF4-FFF2-40B4-BE49-F238E27FC236}">
                <a16:creationId xmlns:a16="http://schemas.microsoft.com/office/drawing/2014/main" id="{A77F6723-A56E-0D79-9F35-C7023D8D658B}"/>
              </a:ext>
            </a:extLst>
          </p:cNvPr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2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 title="TuTurno Logo App.png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3147000" y="2156100"/>
            <a:ext cx="28500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300"/>
              <a:t>Gracias</a:t>
            </a:r>
            <a:endParaRPr sz="6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Integrantes</a:t>
            </a:r>
            <a:endParaRPr b="1"/>
          </a:p>
        </p:txBody>
      </p:sp>
      <p:pic>
        <p:nvPicPr>
          <p:cNvPr id="69" name="Google Shape;69;p14" title="TuTurno Logo App.png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1445575" y="195750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1597975" y="210990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597975" y="2109900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Brayan Chávez</a:t>
            </a:r>
            <a:endParaRPr sz="1600" b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Programación y QA</a:t>
            </a:r>
            <a:endParaRPr sz="16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308450" y="195750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5460850" y="210990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5460850" y="2109900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Katia Concha</a:t>
            </a:r>
            <a:endParaRPr sz="1600" b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Documentación y diseño</a:t>
            </a:r>
            <a:endParaRPr sz="16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Contexto</a:t>
            </a:r>
            <a:endParaRPr b="1"/>
          </a:p>
        </p:txBody>
      </p:sp>
      <p:pic>
        <p:nvPicPr>
          <p:cNvPr id="81" name="Google Shape;81;p15" title="TuTurno Logo App.png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1046675" y="1147225"/>
            <a:ext cx="2661000" cy="28668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1246074" y="1553217"/>
            <a:ext cx="2661000" cy="28668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246074" y="1553217"/>
            <a:ext cx="26610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86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Problema</a:t>
            </a:r>
            <a:endParaRPr sz="1767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71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Los relojes de control físico </a:t>
            </a:r>
            <a:r>
              <a:rPr lang="es" sz="175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generan filas </a:t>
            </a: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y  </a:t>
            </a:r>
            <a:r>
              <a:rPr lang="es" sz="175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pérdida de tiempo</a:t>
            </a: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712"/>
              </a:spcBef>
              <a:spcAft>
                <a:spcPts val="712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-Aplicaciones actual </a:t>
            </a:r>
            <a:r>
              <a:rPr lang="es" sz="175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permiten marcar desde cualquier lugar</a:t>
            </a: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418850" y="1147225"/>
            <a:ext cx="2661000" cy="28668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5618249" y="1553217"/>
            <a:ext cx="2661000" cy="28668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618249" y="1553217"/>
            <a:ext cx="26610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86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Solución</a:t>
            </a:r>
            <a:endParaRPr sz="1667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71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es" sz="16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Aplicación móvil con </a:t>
            </a:r>
            <a:r>
              <a:rPr lang="es" sz="165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geolocalización definida por la empresa</a:t>
            </a:r>
            <a:endParaRPr sz="1650" b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71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</a:t>
            </a:r>
            <a:r>
              <a:rPr lang="es" sz="165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Reconocimiento facial </a:t>
            </a:r>
            <a:r>
              <a:rPr lang="es" sz="16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para comprobar que es el trabajador enrolado</a:t>
            </a:r>
            <a:endParaRPr sz="16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712"/>
              </a:spcBef>
              <a:spcAft>
                <a:spcPts val="712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</a:t>
            </a:r>
            <a:r>
              <a:rPr lang="es" sz="165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Reporte</a:t>
            </a:r>
            <a:r>
              <a:rPr lang="es" sz="16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de trabajadores para RRHH</a:t>
            </a:r>
            <a:endParaRPr sz="16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Objetivo general</a:t>
            </a:r>
            <a:endParaRPr b="1"/>
          </a:p>
        </p:txBody>
      </p:sp>
      <p:pic>
        <p:nvPicPr>
          <p:cNvPr id="93" name="Google Shape;93;p16" title="TuTurno Logo App.png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2000250" y="1147225"/>
            <a:ext cx="5296200" cy="28668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397111" y="1553219"/>
            <a:ext cx="5296200" cy="28668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2397111" y="1370393"/>
            <a:ext cx="52962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Desarrollar una aplicación móvil para el área de recursos humanos que permita registrar ingresos y salidas laborales de los trabajadores mediante geolocalización y reconocimiento facial, asegurando la validez de la información y optimizando los procesos de control de asistencia y cálculo de horas trabajadas.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Objetivos específicos</a:t>
            </a:r>
            <a:endParaRPr b="1"/>
          </a:p>
        </p:txBody>
      </p:sp>
      <p:pic>
        <p:nvPicPr>
          <p:cNvPr id="102" name="Google Shape;102;p17" title="TuTurno Logo App.png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647800" y="138165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800200" y="153405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800200" y="1534050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Implementar validación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geográfica</a:t>
            </a: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de registros dentro del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perímetro definido</a:t>
            </a: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por la empresa.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3531600" y="138165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3684000" y="153405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3684000" y="1534050"/>
            <a:ext cx="203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Integrar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reconocimiento facial </a:t>
            </a: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para garantizar la identidad del trabajador.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6263000" y="138165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6415400" y="153405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6415400" y="1534050"/>
            <a:ext cx="203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Incorporar gestión de turnos y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cálculo automático de horas trabajadas.</a:t>
            </a:r>
            <a:endParaRPr b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2059175" y="2996975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2211575" y="3149375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211575" y="3149375"/>
            <a:ext cx="203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Desarrollar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notificaciones </a:t>
            </a: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que recuerden marcar la salida en caso de olvido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4957650" y="2996975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5110050" y="3149375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110050" y="3149375"/>
            <a:ext cx="203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Habilitar la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exportación </a:t>
            </a: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reportes mensuales</a:t>
            </a: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detallados para RRHH.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Requerimientos</a:t>
            </a:r>
            <a:endParaRPr b="1"/>
          </a:p>
        </p:txBody>
      </p:sp>
      <p:pic>
        <p:nvPicPr>
          <p:cNvPr id="123" name="Google Shape;123;p18" title="TuTurno Logo App.png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311700" y="1147225"/>
            <a:ext cx="2661000" cy="28668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511099" y="1553217"/>
            <a:ext cx="2661000" cy="28668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11099" y="1592367"/>
            <a:ext cx="26610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-Autenticación de usuarios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-Registro y gestión de trabajadores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-Enrolamiento y verificación facial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-Control de ingreso, salida y colación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-Gestión y visualización de turnos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-Cálculo de horas trabajadas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-Notificación recordatorio de salida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712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92650" y="1151125"/>
            <a:ext cx="1499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5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Funcionales</a:t>
            </a:r>
            <a:endParaRPr sz="2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971900" y="1147225"/>
            <a:ext cx="2661000" cy="28668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6171299" y="1553217"/>
            <a:ext cx="2661000" cy="28668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6171299" y="1592367"/>
            <a:ext cx="26610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-Rendimiento: Respuesta en menos de 3sg.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-Disponibilidad: Servicio operativo (backend)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-Escalabilidad: Soporte a más usuarios en hora punta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-Confiabilidad: Procesos de marcaje consistentes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6454875" y="1147225"/>
            <a:ext cx="1908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5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 funcionales</a:t>
            </a:r>
            <a:endParaRPr sz="1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Alcance proyecto</a:t>
            </a:r>
            <a:endParaRPr b="1"/>
          </a:p>
        </p:txBody>
      </p:sp>
      <p:pic>
        <p:nvPicPr>
          <p:cNvPr id="137" name="Google Shape;137;p19" title="TuTurno Logo App.png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6549000" y="138165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6701400" y="153405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6701400" y="1534050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Alcance nivel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nacional</a:t>
            </a:r>
            <a:endParaRPr b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3478950" y="138165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3631350" y="153405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3631350" y="1534050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Android</a:t>
            </a:r>
            <a:endParaRPr b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6625200" y="303090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6777600" y="318330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777600" y="3183300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Prox.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Internacional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3478950" y="304560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3631350" y="319800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3631350" y="3198000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Prox.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IOS</a:t>
            </a:r>
            <a:endParaRPr b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408900" y="138165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561300" y="153405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561300" y="1534050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Idioma: </a:t>
            </a: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Español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408900" y="3107100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561300" y="3259500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561300" y="3259500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Norma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°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2927/58</a:t>
            </a:r>
            <a:endParaRPr b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Art. </a:t>
            </a:r>
            <a:r>
              <a:rPr lang="es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33 </a:t>
            </a:r>
            <a:r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código del trabajo 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Metodología cascada</a:t>
            </a:r>
            <a:endParaRPr b="1"/>
          </a:p>
        </p:txBody>
      </p:sp>
      <p:pic>
        <p:nvPicPr>
          <p:cNvPr id="161" name="Google Shape;161;p20" title="TuTurno Logo App.png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 title="imagen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450" y="1147213"/>
            <a:ext cx="49911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2BBA2B5-3ACD-49F6-9390-6D01C148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>
            <a:extLst>
              <a:ext uri="{FF2B5EF4-FFF2-40B4-BE49-F238E27FC236}">
                <a16:creationId xmlns:a16="http://schemas.microsoft.com/office/drawing/2014/main" id="{5FF6E2BE-2CA9-D828-7D7E-7E8CE8334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Arquitectura</a:t>
            </a:r>
            <a:endParaRPr b="1" dirty="0"/>
          </a:p>
        </p:txBody>
      </p:sp>
      <p:pic>
        <p:nvPicPr>
          <p:cNvPr id="161" name="Google Shape;161;p20" title="TuTurno Logo App.png">
            <a:extLst>
              <a:ext uri="{FF2B5EF4-FFF2-40B4-BE49-F238E27FC236}">
                <a16:creationId xmlns:a16="http://schemas.microsoft.com/office/drawing/2014/main" id="{DB36C606-86A2-B47C-A3BA-7F3437C4A01C}"/>
              </a:ext>
            </a:extLst>
          </p:cNvPr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50;p19">
            <a:extLst>
              <a:ext uri="{FF2B5EF4-FFF2-40B4-BE49-F238E27FC236}">
                <a16:creationId xmlns:a16="http://schemas.microsoft.com/office/drawing/2014/main" id="{C4C1597C-1A60-C6B0-DD65-D8D03C74D9AC}"/>
              </a:ext>
            </a:extLst>
          </p:cNvPr>
          <p:cNvSpPr/>
          <p:nvPr/>
        </p:nvSpPr>
        <p:spPr>
          <a:xfrm>
            <a:off x="659622" y="1836174"/>
            <a:ext cx="2562900" cy="1476983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51;p19">
            <a:extLst>
              <a:ext uri="{FF2B5EF4-FFF2-40B4-BE49-F238E27FC236}">
                <a16:creationId xmlns:a16="http://schemas.microsoft.com/office/drawing/2014/main" id="{58879E55-DD00-E379-08F3-330C746D37BD}"/>
              </a:ext>
            </a:extLst>
          </p:cNvPr>
          <p:cNvSpPr/>
          <p:nvPr/>
        </p:nvSpPr>
        <p:spPr>
          <a:xfrm>
            <a:off x="812022" y="1988574"/>
            <a:ext cx="2562900" cy="1476983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152;p19">
            <a:extLst>
              <a:ext uri="{FF2B5EF4-FFF2-40B4-BE49-F238E27FC236}">
                <a16:creationId xmlns:a16="http://schemas.microsoft.com/office/drawing/2014/main" id="{09E31952-7853-188F-566F-0DFBFB34DC2F}"/>
              </a:ext>
            </a:extLst>
          </p:cNvPr>
          <p:cNvSpPr txBox="1"/>
          <p:nvPr/>
        </p:nvSpPr>
        <p:spPr>
          <a:xfrm>
            <a:off x="812022" y="1999526"/>
            <a:ext cx="2562900" cy="143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Híbrida</a:t>
            </a:r>
            <a:endParaRPr sz="32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" name="Google Shape;150;p19">
            <a:extLst>
              <a:ext uri="{FF2B5EF4-FFF2-40B4-BE49-F238E27FC236}">
                <a16:creationId xmlns:a16="http://schemas.microsoft.com/office/drawing/2014/main" id="{A19DE2E5-E05B-8B28-DB9E-5DE0C1A62FBF}"/>
              </a:ext>
            </a:extLst>
          </p:cNvPr>
          <p:cNvSpPr/>
          <p:nvPr/>
        </p:nvSpPr>
        <p:spPr>
          <a:xfrm>
            <a:off x="4957650" y="760074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51;p19">
            <a:extLst>
              <a:ext uri="{FF2B5EF4-FFF2-40B4-BE49-F238E27FC236}">
                <a16:creationId xmlns:a16="http://schemas.microsoft.com/office/drawing/2014/main" id="{BF6B01B7-44B1-2551-0214-F81BDDA8AB70}"/>
              </a:ext>
            </a:extLst>
          </p:cNvPr>
          <p:cNvSpPr/>
          <p:nvPr/>
        </p:nvSpPr>
        <p:spPr>
          <a:xfrm>
            <a:off x="5110050" y="912474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52;p19">
            <a:extLst>
              <a:ext uri="{FF2B5EF4-FFF2-40B4-BE49-F238E27FC236}">
                <a16:creationId xmlns:a16="http://schemas.microsoft.com/office/drawing/2014/main" id="{E9D85290-CB25-918E-15CD-10B2CA997C95}"/>
              </a:ext>
            </a:extLst>
          </p:cNvPr>
          <p:cNvSpPr txBox="1"/>
          <p:nvPr/>
        </p:nvSpPr>
        <p:spPr>
          <a:xfrm>
            <a:off x="5110050" y="912474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Microservicios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349B9ED8-2B76-C6D0-0324-E66E71F87E3B}"/>
              </a:ext>
            </a:extLst>
          </p:cNvPr>
          <p:cNvSpPr/>
          <p:nvPr/>
        </p:nvSpPr>
        <p:spPr>
          <a:xfrm>
            <a:off x="4957650" y="2927507"/>
            <a:ext cx="2033700" cy="1076100"/>
          </a:xfrm>
          <a:prstGeom prst="roundRect">
            <a:avLst>
              <a:gd name="adj" fmla="val 9374"/>
            </a:avLst>
          </a:prstGeom>
          <a:solidFill>
            <a:srgbClr val="6FA8DC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51;p19">
            <a:extLst>
              <a:ext uri="{FF2B5EF4-FFF2-40B4-BE49-F238E27FC236}">
                <a16:creationId xmlns:a16="http://schemas.microsoft.com/office/drawing/2014/main" id="{0A81048D-D562-D971-86EC-B97960A8C1CD}"/>
              </a:ext>
            </a:extLst>
          </p:cNvPr>
          <p:cNvSpPr/>
          <p:nvPr/>
        </p:nvSpPr>
        <p:spPr>
          <a:xfrm>
            <a:off x="5110050" y="3079907"/>
            <a:ext cx="2033700" cy="1076100"/>
          </a:xfrm>
          <a:prstGeom prst="roundRect">
            <a:avLst>
              <a:gd name="adj" fmla="val 9374"/>
            </a:avLst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52;p19">
            <a:extLst>
              <a:ext uri="{FF2B5EF4-FFF2-40B4-BE49-F238E27FC236}">
                <a16:creationId xmlns:a16="http://schemas.microsoft.com/office/drawing/2014/main" id="{369D929D-F70C-7721-75DF-18DF78C02F85}"/>
              </a:ext>
            </a:extLst>
          </p:cNvPr>
          <p:cNvSpPr txBox="1"/>
          <p:nvPr/>
        </p:nvSpPr>
        <p:spPr>
          <a:xfrm>
            <a:off x="5110050" y="3079907"/>
            <a:ext cx="203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Serverless</a:t>
            </a:r>
            <a:endParaRPr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7EB38F6-BB05-84A3-18AB-D9000655707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374922" y="2717842"/>
            <a:ext cx="1582728" cy="74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1D28F11-06D5-0116-7D3D-D0C822743C6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374922" y="1298124"/>
            <a:ext cx="1582728" cy="140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50911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465</Words>
  <Application>Microsoft Office PowerPoint</Application>
  <PresentationFormat>Presentación en pantalla (16:9)</PresentationFormat>
  <Paragraphs>75</Paragraphs>
  <Slides>15</Slides>
  <Notes>15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Economica</vt:lpstr>
      <vt:lpstr>Open Sans</vt:lpstr>
      <vt:lpstr>Luxe</vt:lpstr>
      <vt:lpstr>App móvil</vt:lpstr>
      <vt:lpstr>Integrantes</vt:lpstr>
      <vt:lpstr>Contexto</vt:lpstr>
      <vt:lpstr>Objetivo general</vt:lpstr>
      <vt:lpstr>Objetivos específicos</vt:lpstr>
      <vt:lpstr>Requerimientos</vt:lpstr>
      <vt:lpstr>Alcance proyecto</vt:lpstr>
      <vt:lpstr> Metodología cascada</vt:lpstr>
      <vt:lpstr> Arquitectura</vt:lpstr>
      <vt:lpstr> Modelo de datos</vt:lpstr>
      <vt:lpstr>Tecnologías y herramientas</vt:lpstr>
      <vt:lpstr>TuTurno Movil (verificación ubicación)</vt:lpstr>
      <vt:lpstr>TuTurno Movil (demo)</vt:lpstr>
      <vt:lpstr>Conclusión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KATIA . CONCHA SANCHEZ</cp:lastModifiedBy>
  <cp:revision>1</cp:revision>
  <dcterms:modified xsi:type="dcterms:W3CDTF">2025-10-30T23:39:19Z</dcterms:modified>
</cp:coreProperties>
</file>